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26E7684-91AD-4008-8E59-4144C0774BC8}">
  <a:tblStyle styleId="{526E7684-91AD-4008-8E59-4144C0774BC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5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4.xml"/><Relationship Id="rId21" Type="http://schemas.openxmlformats.org/officeDocument/2006/relationships/font" Target="fonts/Robot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Roboto-regular.fntdata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9a2dc3872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9a2dc3872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9a75e4157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9a75e4157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9a75e4157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9a75e4157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8a4b04c8e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8a4b04c8e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99a1a5b2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99a1a5b2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8a4b04c8e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8a4b04c8e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8a4b04c8e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8a4b04c8e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8a4b04c8e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8a4b04c8e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99fb14e7dc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99fb14e7dc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9a2dc3872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9a2dc387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9a2dc3872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9a2dc3872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it-connect.fr/les-tunnels-vpn-pour-les-debutants/" TargetMode="External"/><Relationship Id="rId4" Type="http://schemas.openxmlformats.org/officeDocument/2006/relationships/hyperlink" Target="https://www.ouest-france.fr/shopping/high-tech/comment-fonctionne-un-vpn-ce-quil-faut-savoir-avant-de-faire-son-choix-b04e26fe-be65-11ed-9958-ce650855cbcb#:~:text=Lorsque%20vous%20activez%20votre%20VPN,plusieurs%20cons%C3%A9quences%20sur%20la%20confidentialit%C3%A9." TargetMode="External"/><Relationship Id="rId9" Type="http://schemas.openxmlformats.org/officeDocument/2006/relationships/hyperlink" Target="https://www.alliance-informatique.fr/revue-blog/qu-est-ce-qu-un-vpn-et-comment-ca-fonctionne/" TargetMode="External"/><Relationship Id="rId5" Type="http://schemas.openxmlformats.org/officeDocument/2006/relationships/hyperlink" Target="https://nordvpn.com/fr/features/next-generation-encryption/#:~:text=Un%20VPN%20est%2Dil%20chiffr%C3%A9,d'en%20voir%20le%20contenu." TargetMode="External"/><Relationship Id="rId6" Type="http://schemas.openxmlformats.org/officeDocument/2006/relationships/hyperlink" Target="https://nordvpn.com/fr/pricing/nord-page/" TargetMode="External"/><Relationship Id="rId7" Type="http://schemas.openxmlformats.org/officeDocument/2006/relationships/hyperlink" Target="https://www.cyberghostvpn.com/fr_FR/acheter/cyberghost-vpn-3" TargetMode="External"/><Relationship Id="rId8" Type="http://schemas.openxmlformats.org/officeDocument/2006/relationships/hyperlink" Target="https://www.expressvpn.com/fr/order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248475"/>
            <a:ext cx="8520600" cy="43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400">
                <a:latin typeface="Roboto"/>
                <a:ea typeface="Roboto"/>
                <a:cs typeface="Roboto"/>
                <a:sym typeface="Roboto"/>
              </a:rPr>
              <a:t>Les VPN: techniques, usages et étude des offres</a:t>
            </a:r>
            <a:endParaRPr b="1" sz="6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265975" y="1770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500"/>
              <a:t>MERCI POUR VOTRE ATTENTION </a:t>
            </a:r>
            <a:endParaRPr sz="4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Bibliographie : </a:t>
            </a:r>
            <a:endParaRPr/>
          </a:p>
        </p:txBody>
      </p:sp>
      <p:sp>
        <p:nvSpPr>
          <p:cNvPr id="128" name="Google Shape;12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fr" sz="11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https://www.it-connect.fr/les-tunnels-vpn-pour-les-debutants/</a:t>
            </a:r>
            <a:endParaRPr sz="11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100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https://www.ouest-france.fr/shopping/high-tech/comment-fonctionne-un-vpn-ce-quil-faut-savoir-avant-de-faire-son-choix-b04e26fe-be65-11ed-9958-ce650855cbcb#:~:text=Lorsque%20vous%20activez%20votre%20VPN,plusieurs%20cons%C3%A9quences%20sur%20la%20confidentialit%C3%A9.</a:t>
            </a:r>
            <a:endParaRPr sz="11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100" u="sng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https://nordvpn.com/fr/features/next-generation-encryption/#:~:text=Un%20VPN%20est%2Dil%20chiffr%C3%A9,d'en%20voir%20le%20contenu.</a:t>
            </a:r>
            <a:endParaRPr sz="11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100" u="sng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https://nordvpn.com/fr/pricing/nord-page/Souscrire VPN : payer un VPN par carte, crypto, PayPal | NordVPN</a:t>
            </a:r>
            <a:r>
              <a:rPr lang="fr" sz="1100" u="sng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https://www.cyberghostvpn.com/fr_FR/acheter/cyberghost-vpn-3</a:t>
            </a:r>
            <a:endParaRPr sz="11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100" u="sng">
                <a:solidFill>
                  <a:srgbClr val="1155CC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https://www.expressvpn.com/fr/order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fr" sz="1100" u="sng">
                <a:solidFill>
                  <a:srgbClr val="1155CC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https://www.alliance-informatique.fr/revue-blog/qu-est-ce-qu-un-vpn-et-comment-ca-fonctionne/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623400" y="158950"/>
            <a:ext cx="8520600" cy="8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600">
                <a:latin typeface="Roboto"/>
                <a:ea typeface="Roboto"/>
                <a:cs typeface="Roboto"/>
                <a:sym typeface="Roboto"/>
              </a:rPr>
              <a:t>Sommaire </a:t>
            </a:r>
            <a:endParaRPr sz="4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66395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oboto"/>
              <a:buChar char="-"/>
            </a:pPr>
            <a:r>
              <a:rPr lang="fr" sz="2800">
                <a:latin typeface="Roboto"/>
                <a:ea typeface="Roboto"/>
                <a:cs typeface="Roboto"/>
                <a:sym typeface="Roboto"/>
              </a:rPr>
              <a:t>Historique et définition</a:t>
            </a:r>
            <a:endParaRPr sz="2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Roboto"/>
              <a:ea typeface="Roboto"/>
              <a:cs typeface="Roboto"/>
              <a:sym typeface="Roboto"/>
            </a:endParaRPr>
          </a:p>
          <a:p>
            <a:pPr indent="-366395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Roboto"/>
              <a:buChar char="-"/>
            </a:pPr>
            <a:r>
              <a:rPr lang="fr" sz="2800">
                <a:latin typeface="Roboto"/>
                <a:ea typeface="Roboto"/>
                <a:cs typeface="Roboto"/>
                <a:sym typeface="Roboto"/>
              </a:rPr>
              <a:t>Fonctionnement d’un VPN </a:t>
            </a:r>
            <a:endParaRPr sz="2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Roboto"/>
              <a:ea typeface="Roboto"/>
              <a:cs typeface="Roboto"/>
              <a:sym typeface="Roboto"/>
            </a:endParaRPr>
          </a:p>
          <a:p>
            <a:pPr indent="-366395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Roboto"/>
              <a:buChar char="-"/>
            </a:pPr>
            <a:r>
              <a:rPr lang="fr" sz="2800">
                <a:latin typeface="Roboto"/>
                <a:ea typeface="Roboto"/>
                <a:cs typeface="Roboto"/>
                <a:sym typeface="Roboto"/>
              </a:rPr>
              <a:t>Les usages d’un VPN </a:t>
            </a:r>
            <a:endParaRPr sz="2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Roboto"/>
              <a:ea typeface="Roboto"/>
              <a:cs typeface="Roboto"/>
              <a:sym typeface="Roboto"/>
            </a:endParaRPr>
          </a:p>
          <a:p>
            <a:pPr indent="-366395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Roboto"/>
              <a:buChar char="-"/>
            </a:pPr>
            <a:r>
              <a:rPr lang="fr" sz="2800">
                <a:latin typeface="Roboto"/>
                <a:ea typeface="Roboto"/>
                <a:cs typeface="Roboto"/>
                <a:sym typeface="Roboto"/>
              </a:rPr>
              <a:t>Une étude des offres</a:t>
            </a:r>
            <a:endParaRPr sz="2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512" y="0"/>
            <a:ext cx="814497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Historique et </a:t>
            </a:r>
            <a:r>
              <a:rPr lang="fr"/>
              <a:t>définition du VPN </a:t>
            </a:r>
            <a:r>
              <a:rPr lang="fr"/>
              <a:t> 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VPN = réseau privé virtuel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Le protocole PPTP </a:t>
            </a:r>
            <a:r>
              <a:rPr lang="fr"/>
              <a:t>précurseur</a:t>
            </a:r>
            <a:r>
              <a:rPr lang="fr"/>
              <a:t> du VPN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Utilisé par les entreprise 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8050" y="854325"/>
            <a:ext cx="4004250" cy="92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0774" y="2106350"/>
            <a:ext cx="3291525" cy="289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1 Le fonctionnement d’un VPN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1.1 Serveur VPN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1.2 Principe de tunnel crypté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1.3 Localisation virtuelle 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7175" y="492625"/>
            <a:ext cx="3996825" cy="207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2 Les différents types d’usages d’un VPN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 Une question de sécurité ?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Anonymat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Une utilisation personnel ?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Accès à du contenu étranger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9173" y="1212688"/>
            <a:ext cx="2203125" cy="141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3175" y="2818900"/>
            <a:ext cx="3511149" cy="197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3 Etude des offres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90" name="Google Shape;90;p18"/>
          <p:cNvGraphicFramePr/>
          <p:nvPr/>
        </p:nvGraphicFramePr>
        <p:xfrm>
          <a:off x="439550" y="1086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{526E7684-91AD-4008-8E59-4144C0774BC8}</a:tableStyleId>
              </a:tblPr>
              <a:tblGrid>
                <a:gridCol w="2124475"/>
                <a:gridCol w="1907700"/>
                <a:gridCol w="2046075"/>
                <a:gridCol w="1646000"/>
              </a:tblGrid>
              <a:tr h="641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Nom VPN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Tarif mensuel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Nombre de Connexions Simultanées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Nombre de  pays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NordVPN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 3,79 à 12,99 €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60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CyberghostVPN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 2,11 à 11,99 €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100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ExpressVPN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 6,40 à 12,61 €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105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surfshark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chemeClr val="dk1"/>
                          </a:solidFill>
                        </a:rPr>
                        <a:t>de 1,99 à </a:t>
                      </a:r>
                      <a:r>
                        <a:rPr lang="fr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6,49 €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illimité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100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13967" l="26116" r="26111" t="13960"/>
          <a:stretch/>
        </p:blipFill>
        <p:spPr>
          <a:xfrm>
            <a:off x="1812400" y="2569800"/>
            <a:ext cx="751626" cy="7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 rotWithShape="1">
          <a:blip r:embed="rId4">
            <a:alphaModFix/>
          </a:blip>
          <a:srcRect b="14914" l="24960" r="26955" t="19785"/>
          <a:stretch/>
        </p:blipFill>
        <p:spPr>
          <a:xfrm>
            <a:off x="1711376" y="1756262"/>
            <a:ext cx="834967" cy="75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 rotWithShape="1">
          <a:blip r:embed="rId5">
            <a:alphaModFix/>
          </a:blip>
          <a:srcRect b="10803" l="21898" r="20850" t="15199"/>
          <a:stretch/>
        </p:blipFill>
        <p:spPr>
          <a:xfrm>
            <a:off x="1604283" y="4196900"/>
            <a:ext cx="876219" cy="7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38425" y="3383350"/>
            <a:ext cx="1007933" cy="75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883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dk1"/>
                </a:solidFill>
              </a:rPr>
              <a:t>Double VPN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dk1"/>
                </a:solidFill>
              </a:rPr>
              <a:t>Technologie CyberSec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200"/>
              </a:spcAft>
              <a:buNone/>
            </a:pPr>
            <a:r>
              <a:rPr b="1" lang="fr" sz="2000">
                <a:solidFill>
                  <a:schemeClr val="dk1"/>
                </a:solidFill>
              </a:rPr>
              <a:t>Connexions simultanées</a:t>
            </a:r>
            <a:endParaRPr b="1" sz="2500">
              <a:solidFill>
                <a:schemeClr val="dk1"/>
              </a:solidFill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5125" y="-110775"/>
            <a:ext cx="51434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46275" y="0"/>
            <a:ext cx="104024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766275" y="2766575"/>
            <a:ext cx="8249700" cy="28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000000"/>
                </a:solidFill>
              </a:rPr>
              <a:t>Réseau mondial                                              </a:t>
            </a:r>
            <a:endParaRPr b="1"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000000"/>
                </a:solidFill>
              </a:rPr>
              <a:t>Sécurité avancé</a:t>
            </a:r>
            <a:endParaRPr b="1"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000000"/>
                </a:solidFill>
              </a:rPr>
              <a:t>Anonymat complet</a:t>
            </a:r>
            <a:endParaRPr b="1"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000000"/>
                </a:solidFill>
              </a:rPr>
              <a:t>Streaming et téléchargements</a:t>
            </a:r>
            <a:endParaRPr b="1"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000000"/>
                </a:solidFill>
              </a:rPr>
              <a:t>Garantie</a:t>
            </a:r>
            <a:endParaRPr b="1"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569500" y="448475"/>
            <a:ext cx="252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D6363E"/>
                </a:solidFill>
              </a:rPr>
              <a:t>Rapidité et fiabilité</a:t>
            </a:r>
            <a:endParaRPr b="1">
              <a:solidFill>
                <a:srgbClr val="D6363E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D6363E"/>
                </a:solidFill>
              </a:rPr>
              <a:t>Sécurité avancée</a:t>
            </a:r>
            <a:endParaRPr b="1">
              <a:solidFill>
                <a:srgbClr val="D6363E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200"/>
              </a:spcAft>
              <a:buNone/>
            </a:pPr>
            <a:r>
              <a:rPr b="1" lang="fr">
                <a:solidFill>
                  <a:srgbClr val="D6363E"/>
                </a:solidFill>
              </a:rPr>
              <a:t>105 pays</a:t>
            </a:r>
            <a:endParaRPr b="1">
              <a:solidFill>
                <a:srgbClr val="D6363E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